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576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31.pn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0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E:\&#20219;&#31168;&#28949;\&#22825;&#24220;\&#35838;&#26102;&#36798;&#26631;\8&#19979;&#25945;&#31185;&#29289;&#29702;\H107.TIF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49" y="1563638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3"/>
          <p:cNvSpPr txBox="1"/>
          <p:nvPr/>
        </p:nvSpPr>
        <p:spPr>
          <a:xfrm>
            <a:off x="4527227" y="213970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</a:rPr>
              <a:t>第十一章   机械与功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4914702" y="2823964"/>
            <a:ext cx="3185488" cy="793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功 功率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87031" y="573641"/>
            <a:ext cx="8684239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甲、乙，升高相同高度，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图拉力做的功多，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比较甲、丙，相同的拉力，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图拉力做的功多。</a:t>
            </a: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auto">
          <a:xfrm>
            <a:off x="971550" y="6475527"/>
            <a:ext cx="5868988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971551" y="2822372"/>
            <a:ext cx="1255713" cy="2183253"/>
            <a:chOff x="660" y="2740"/>
            <a:chExt cx="895" cy="1655"/>
          </a:xfrm>
        </p:grpSpPr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1099" y="3459"/>
              <a:ext cx="426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32"/>
            <p:cNvSpPr txBox="1">
              <a:spLocks noChangeArrowheads="1"/>
            </p:cNvSpPr>
            <p:nvPr/>
          </p:nvSpPr>
          <p:spPr bwMode="auto">
            <a:xfrm>
              <a:off x="1068" y="3582"/>
              <a:ext cx="487" cy="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1m</a:t>
              </a:r>
            </a:p>
          </p:txBody>
        </p:sp>
        <p:grpSp>
          <p:nvGrpSpPr>
            <p:cNvPr id="9" name="Group 48"/>
            <p:cNvGrpSpPr>
              <a:grpSpLocks/>
            </p:cNvGrpSpPr>
            <p:nvPr/>
          </p:nvGrpSpPr>
          <p:grpSpPr bwMode="auto">
            <a:xfrm>
              <a:off x="660" y="2740"/>
              <a:ext cx="623" cy="1655"/>
              <a:chOff x="660" y="2740"/>
              <a:chExt cx="623" cy="1655"/>
            </a:xfrm>
          </p:grpSpPr>
          <p:sp>
            <p:nvSpPr>
              <p:cNvPr id="10" name="Rectangle 7" descr="栎木"/>
              <p:cNvSpPr>
                <a:spLocks noChangeArrowheads="1"/>
              </p:cNvSpPr>
              <p:nvPr/>
            </p:nvSpPr>
            <p:spPr bwMode="auto">
              <a:xfrm>
                <a:off x="704" y="3837"/>
                <a:ext cx="399" cy="221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25400">
                <a:solidFill>
                  <a:srgbClr val="FF66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1282" y="3865"/>
                <a:ext cx="1" cy="20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l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 flipH="1" flipV="1">
                <a:off x="1281" y="3428"/>
                <a:ext cx="1" cy="26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l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22" descr="栎木"/>
              <p:cNvSpPr>
                <a:spLocks noChangeArrowheads="1"/>
              </p:cNvSpPr>
              <p:nvPr/>
            </p:nvSpPr>
            <p:spPr bwMode="auto">
              <a:xfrm>
                <a:off x="703" y="3227"/>
                <a:ext cx="399" cy="221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25400">
                <a:solidFill>
                  <a:srgbClr val="FF66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Text Box 23"/>
              <p:cNvSpPr txBox="1">
                <a:spLocks noChangeArrowheads="1"/>
              </p:cNvSpPr>
              <p:nvPr/>
            </p:nvSpPr>
            <p:spPr bwMode="auto">
              <a:xfrm>
                <a:off x="764" y="3749"/>
                <a:ext cx="305" cy="3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400" i="1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5" name="Text Box 24"/>
              <p:cNvSpPr txBox="1">
                <a:spLocks noChangeArrowheads="1"/>
              </p:cNvSpPr>
              <p:nvPr/>
            </p:nvSpPr>
            <p:spPr bwMode="auto">
              <a:xfrm>
                <a:off x="764" y="3111"/>
                <a:ext cx="305" cy="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903" y="4044"/>
                <a:ext cx="364" cy="3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甲</a:t>
                </a:r>
              </a:p>
            </p:txBody>
          </p:sp>
          <p:grpSp>
            <p:nvGrpSpPr>
              <p:cNvPr id="17" name="Group 35"/>
              <p:cNvGrpSpPr>
                <a:grpSpLocks/>
              </p:cNvGrpSpPr>
              <p:nvPr/>
            </p:nvGrpSpPr>
            <p:grpSpPr bwMode="auto">
              <a:xfrm>
                <a:off x="660" y="2740"/>
                <a:ext cx="247" cy="600"/>
                <a:chOff x="0" y="0"/>
                <a:chExt cx="586" cy="1501"/>
              </a:xfrm>
            </p:grpSpPr>
            <p:sp>
              <p:nvSpPr>
                <p:cNvPr id="18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586" y="399"/>
                  <a:ext cx="0" cy="1102"/>
                </a:xfrm>
                <a:prstGeom prst="line">
                  <a:avLst/>
                </a:prstGeom>
                <a:noFill/>
                <a:ln w="38100">
                  <a:solidFill>
                    <a:srgbClr val="CC0000"/>
                  </a:solidFill>
                  <a:round/>
                  <a:headEnd type="oval" w="med" len="med"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l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76" cy="87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l" eaLnBrk="1" hangingPunct="1"/>
                  <a:r>
                    <a:rPr lang="en-US" altLang="zh-CN" sz="2400" i="1" dirty="0">
                      <a:solidFill>
                        <a:srgbClr val="CC00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F</a:t>
                  </a:r>
                </a:p>
              </p:txBody>
            </p:sp>
          </p:grpSp>
        </p:grpSp>
      </p:grpSp>
      <p:grpSp>
        <p:nvGrpSpPr>
          <p:cNvPr id="50" name="组合 49"/>
          <p:cNvGrpSpPr/>
          <p:nvPr/>
        </p:nvGrpSpPr>
        <p:grpSpPr>
          <a:xfrm>
            <a:off x="3249547" y="2803996"/>
            <a:ext cx="1518844" cy="2219871"/>
            <a:chOff x="2987134" y="2797072"/>
            <a:chExt cx="1518844" cy="2214390"/>
          </a:xfrm>
        </p:grpSpPr>
        <p:sp>
          <p:nvSpPr>
            <p:cNvPr id="4" name="Text Box 30"/>
            <p:cNvSpPr txBox="1">
              <a:spLocks noChangeArrowheads="1"/>
            </p:cNvSpPr>
            <p:nvPr/>
          </p:nvSpPr>
          <p:spPr bwMode="auto">
            <a:xfrm>
              <a:off x="3286746" y="4549797"/>
              <a:ext cx="623121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乙</a:t>
              </a: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2987134" y="2797072"/>
              <a:ext cx="1518844" cy="1821060"/>
              <a:chOff x="1929" y="2433"/>
              <a:chExt cx="1057" cy="1772"/>
            </a:xfrm>
          </p:grpSpPr>
          <p:grpSp>
            <p:nvGrpSpPr>
              <p:cNvPr id="21" name="Group 49"/>
              <p:cNvGrpSpPr>
                <a:grpSpLocks/>
              </p:cNvGrpSpPr>
              <p:nvPr/>
            </p:nvGrpSpPr>
            <p:grpSpPr bwMode="auto">
              <a:xfrm>
                <a:off x="1982" y="3070"/>
                <a:ext cx="852" cy="1135"/>
                <a:chOff x="1982" y="3070"/>
                <a:chExt cx="852" cy="1135"/>
              </a:xfrm>
            </p:grpSpPr>
            <p:sp>
              <p:nvSpPr>
                <p:cNvPr id="26" name="Rectangle 12" descr="栎木"/>
                <p:cNvSpPr>
                  <a:spLocks noChangeArrowheads="1"/>
                </p:cNvSpPr>
                <p:nvPr/>
              </p:nvSpPr>
              <p:spPr bwMode="auto">
                <a:xfrm>
                  <a:off x="2012" y="3720"/>
                  <a:ext cx="399" cy="337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25400">
                  <a:solidFill>
                    <a:srgbClr val="FF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l" eaLnBrk="1" hangingPunct="1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Rectangle 13" descr="栎木"/>
                <p:cNvSpPr>
                  <a:spLocks noChangeArrowheads="1"/>
                </p:cNvSpPr>
                <p:nvPr/>
              </p:nvSpPr>
              <p:spPr bwMode="auto">
                <a:xfrm>
                  <a:off x="2012" y="3120"/>
                  <a:ext cx="399" cy="338"/>
                </a:xfrm>
                <a:prstGeom prst="rect">
                  <a:avLst/>
                </a:prstGeom>
                <a:blipFill dpi="0" rotWithShape="1">
                  <a:blip r:embed="rId2"/>
                  <a:srcRect/>
                  <a:tile tx="0" ty="0" sx="100000" sy="100000" flip="none" algn="tl"/>
                </a:blipFill>
                <a:ln w="25400">
                  <a:solidFill>
                    <a:srgbClr val="FF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l" eaLnBrk="1" hangingPunct="1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Line 14"/>
                <p:cNvSpPr>
                  <a:spLocks noChangeShapeType="1"/>
                </p:cNvSpPr>
                <p:nvPr/>
              </p:nvSpPr>
              <p:spPr bwMode="auto">
                <a:xfrm>
                  <a:off x="2408" y="3459"/>
                  <a:ext cx="42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l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Line 15"/>
                <p:cNvSpPr>
                  <a:spLocks noChangeShapeType="1"/>
                </p:cNvSpPr>
                <p:nvPr/>
              </p:nvSpPr>
              <p:spPr bwMode="auto">
                <a:xfrm>
                  <a:off x="2710" y="3886"/>
                  <a:ext cx="2" cy="31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l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Line 16"/>
                <p:cNvSpPr>
                  <a:spLocks noChangeShapeType="1"/>
                </p:cNvSpPr>
                <p:nvPr/>
              </p:nvSpPr>
              <p:spPr bwMode="auto">
                <a:xfrm flipH="1" flipV="1">
                  <a:off x="2710" y="3459"/>
                  <a:ext cx="2" cy="26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l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1997" y="3662"/>
                  <a:ext cx="563" cy="44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l" eaLnBrk="1" hangingPunct="1"/>
                  <a:r>
                    <a:rPr lang="en-US" altLang="zh-CN" sz="2400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2</a:t>
                  </a:r>
                  <a:r>
                    <a:rPr lang="en-US" altLang="zh-CN" sz="2400" i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G</a:t>
                  </a:r>
                </a:p>
              </p:txBody>
            </p:sp>
            <p:sp>
              <p:nvSpPr>
                <p:cNvPr id="32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1982" y="3070"/>
                  <a:ext cx="563" cy="44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l" eaLnBrk="1" hangingPunct="1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2" name="Text Box 33"/>
              <p:cNvSpPr txBox="1">
                <a:spLocks noChangeArrowheads="1"/>
              </p:cNvSpPr>
              <p:nvPr/>
            </p:nvSpPr>
            <p:spPr bwMode="auto">
              <a:xfrm>
                <a:off x="2499" y="3546"/>
                <a:ext cx="487" cy="4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40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1m</a:t>
                </a:r>
              </a:p>
            </p:txBody>
          </p:sp>
          <p:grpSp>
            <p:nvGrpSpPr>
              <p:cNvPr id="23" name="Group 39"/>
              <p:cNvGrpSpPr>
                <a:grpSpLocks/>
              </p:cNvGrpSpPr>
              <p:nvPr/>
            </p:nvGrpSpPr>
            <p:grpSpPr bwMode="auto">
              <a:xfrm>
                <a:off x="1929" y="2433"/>
                <a:ext cx="286" cy="872"/>
                <a:chOff x="0" y="0"/>
                <a:chExt cx="679" cy="2180"/>
              </a:xfrm>
            </p:grpSpPr>
            <p:sp>
              <p:nvSpPr>
                <p:cNvPr id="24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76" cy="11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l" eaLnBrk="1" hangingPunct="1"/>
                  <a:r>
                    <a:rPr lang="en-US" altLang="zh-CN" sz="2400" i="1" dirty="0">
                      <a:solidFill>
                        <a:srgbClr val="CC0000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F</a:t>
                  </a:r>
                </a:p>
              </p:txBody>
            </p:sp>
            <p:sp>
              <p:nvSpPr>
                <p:cNvPr id="25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678" y="284"/>
                  <a:ext cx="1" cy="1896"/>
                </a:xfrm>
                <a:prstGeom prst="line">
                  <a:avLst/>
                </a:prstGeom>
                <a:noFill/>
                <a:ln w="38100">
                  <a:solidFill>
                    <a:srgbClr val="CC0000"/>
                  </a:solidFill>
                  <a:round/>
                  <a:headEnd type="oval" w="med" len="med"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l"/>
                  <a:endPara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5743622" y="2660786"/>
            <a:ext cx="1281397" cy="2358401"/>
            <a:chOff x="5743621" y="2654215"/>
            <a:chExt cx="1281397" cy="2429770"/>
          </a:xfrm>
        </p:grpSpPr>
        <p:sp>
          <p:nvSpPr>
            <p:cNvPr id="5" name="Text Box 31"/>
            <p:cNvSpPr txBox="1">
              <a:spLocks noChangeArrowheads="1"/>
            </p:cNvSpPr>
            <p:nvPr/>
          </p:nvSpPr>
          <p:spPr bwMode="auto">
            <a:xfrm>
              <a:off x="6007909" y="4608349"/>
              <a:ext cx="773113" cy="4756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丙</a:t>
              </a:r>
            </a:p>
          </p:txBody>
        </p:sp>
        <p:grpSp>
          <p:nvGrpSpPr>
            <p:cNvPr id="33" name="Group 50"/>
            <p:cNvGrpSpPr>
              <a:grpSpLocks/>
            </p:cNvGrpSpPr>
            <p:nvPr/>
          </p:nvGrpSpPr>
          <p:grpSpPr bwMode="auto">
            <a:xfrm>
              <a:off x="5743621" y="2654215"/>
              <a:ext cx="1281397" cy="1983753"/>
              <a:chOff x="3182" y="2157"/>
              <a:chExt cx="1120" cy="2099"/>
            </a:xfrm>
          </p:grpSpPr>
          <p:sp>
            <p:nvSpPr>
              <p:cNvPr id="34" name="Rectangle 17" descr="栎木"/>
              <p:cNvSpPr>
                <a:spLocks noChangeArrowheads="1"/>
              </p:cNvSpPr>
              <p:nvPr/>
            </p:nvSpPr>
            <p:spPr bwMode="auto">
              <a:xfrm>
                <a:off x="3346" y="3846"/>
                <a:ext cx="439" cy="317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25400">
                <a:solidFill>
                  <a:srgbClr val="FF66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8" descr="栎木"/>
              <p:cNvSpPr>
                <a:spLocks noChangeArrowheads="1"/>
              </p:cNvSpPr>
              <p:nvPr/>
            </p:nvSpPr>
            <p:spPr bwMode="auto">
              <a:xfrm>
                <a:off x="3352" y="2627"/>
                <a:ext cx="399" cy="222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25400">
                <a:solidFill>
                  <a:srgbClr val="FF66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Line 19"/>
              <p:cNvSpPr>
                <a:spLocks noChangeShapeType="1"/>
              </p:cNvSpPr>
              <p:nvPr/>
            </p:nvSpPr>
            <p:spPr bwMode="auto">
              <a:xfrm>
                <a:off x="3748" y="2850"/>
                <a:ext cx="4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l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Line 20"/>
              <p:cNvSpPr>
                <a:spLocks noChangeShapeType="1"/>
              </p:cNvSpPr>
              <p:nvPr/>
            </p:nvSpPr>
            <p:spPr bwMode="auto">
              <a:xfrm>
                <a:off x="3977" y="3690"/>
                <a:ext cx="1" cy="38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l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Line 21"/>
              <p:cNvSpPr>
                <a:spLocks noChangeShapeType="1"/>
              </p:cNvSpPr>
              <p:nvPr/>
            </p:nvSpPr>
            <p:spPr bwMode="auto">
              <a:xfrm flipH="1" flipV="1">
                <a:off x="3930" y="2849"/>
                <a:ext cx="1" cy="45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l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Text Box 25"/>
              <p:cNvSpPr txBox="1">
                <a:spLocks noChangeArrowheads="1"/>
              </p:cNvSpPr>
              <p:nvPr/>
            </p:nvSpPr>
            <p:spPr bwMode="auto">
              <a:xfrm>
                <a:off x="3328" y="3753"/>
                <a:ext cx="305" cy="5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400" i="1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Text Box 26"/>
              <p:cNvSpPr txBox="1">
                <a:spLocks noChangeArrowheads="1"/>
              </p:cNvSpPr>
              <p:nvPr/>
            </p:nvSpPr>
            <p:spPr bwMode="auto">
              <a:xfrm>
                <a:off x="3413" y="2501"/>
                <a:ext cx="305" cy="5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Text Box 34"/>
              <p:cNvSpPr txBox="1">
                <a:spLocks noChangeArrowheads="1"/>
              </p:cNvSpPr>
              <p:nvPr/>
            </p:nvSpPr>
            <p:spPr bwMode="auto">
              <a:xfrm>
                <a:off x="3672" y="3255"/>
                <a:ext cx="630" cy="5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4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2m</a:t>
                </a:r>
              </a:p>
            </p:txBody>
          </p:sp>
          <p:sp>
            <p:nvSpPr>
              <p:cNvPr id="42" name="Line 38"/>
              <p:cNvSpPr>
                <a:spLocks noChangeShapeType="1"/>
              </p:cNvSpPr>
              <p:nvPr/>
            </p:nvSpPr>
            <p:spPr bwMode="auto">
              <a:xfrm flipV="1">
                <a:off x="3532" y="2320"/>
                <a:ext cx="0" cy="440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 type="oval" w="med" len="med"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l"/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Text Box 42"/>
              <p:cNvSpPr txBox="1">
                <a:spLocks noChangeArrowheads="1"/>
              </p:cNvSpPr>
              <p:nvPr/>
            </p:nvSpPr>
            <p:spPr bwMode="auto">
              <a:xfrm>
                <a:off x="3182" y="2157"/>
                <a:ext cx="350" cy="5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400" i="1" dirty="0">
                    <a:solidFill>
                      <a:srgbClr val="CC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F</a:t>
                </a:r>
              </a:p>
            </p:txBody>
          </p:sp>
        </p:grpSp>
      </p:grpSp>
      <p:sp>
        <p:nvSpPr>
          <p:cNvPr id="44" name="Text Box 43"/>
          <p:cNvSpPr txBox="1">
            <a:spLocks noChangeArrowheads="1"/>
          </p:cNvSpPr>
          <p:nvPr/>
        </p:nvSpPr>
        <p:spPr bwMode="auto">
          <a:xfrm>
            <a:off x="4511172" y="712483"/>
            <a:ext cx="492443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</a:p>
        </p:txBody>
      </p:sp>
      <p:sp>
        <p:nvSpPr>
          <p:cNvPr id="45" name="Text Box 44"/>
          <p:cNvSpPr txBox="1">
            <a:spLocks noChangeArrowheads="1"/>
          </p:cNvSpPr>
          <p:nvPr/>
        </p:nvSpPr>
        <p:spPr bwMode="auto">
          <a:xfrm>
            <a:off x="4603192" y="1175290"/>
            <a:ext cx="492443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丙</a:t>
            </a:r>
          </a:p>
        </p:txBody>
      </p:sp>
      <p:sp>
        <p:nvSpPr>
          <p:cNvPr id="46" name="Text Box 20"/>
          <p:cNvSpPr txBox="1">
            <a:spLocks noChangeArrowheads="1"/>
          </p:cNvSpPr>
          <p:nvPr/>
        </p:nvSpPr>
        <p:spPr bwMode="auto">
          <a:xfrm>
            <a:off x="2829400" y="166343"/>
            <a:ext cx="256571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做功多少的比较</a:t>
            </a: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214168" y="1721545"/>
            <a:ext cx="7383753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以上分析说明做功多少与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Box 45"/>
          <p:cNvSpPr txBox="1">
            <a:spLocks noChangeArrowheads="1"/>
          </p:cNvSpPr>
          <p:nvPr/>
        </p:nvSpPr>
        <p:spPr bwMode="auto">
          <a:xfrm>
            <a:off x="4590051" y="1776941"/>
            <a:ext cx="2646878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作用在物体上的力</a:t>
            </a:r>
          </a:p>
        </p:txBody>
      </p:sp>
      <p:sp>
        <p:nvSpPr>
          <p:cNvPr id="49" name="Text Box 46"/>
          <p:cNvSpPr txBox="1">
            <a:spLocks noChangeArrowheads="1"/>
          </p:cNvSpPr>
          <p:nvPr/>
        </p:nvSpPr>
        <p:spPr bwMode="auto">
          <a:xfrm>
            <a:off x="890407" y="2268558"/>
            <a:ext cx="387798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物体在力的方向移动的距离</a:t>
            </a:r>
          </a:p>
        </p:txBody>
      </p:sp>
    </p:spTree>
    <p:extLst>
      <p:ext uri="{BB962C8B-B14F-4D97-AF65-F5344CB8AC3E}">
        <p14:creationId xmlns:p14="http://schemas.microsoft.com/office/powerpoint/2010/main" val="4017578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31619" y="485819"/>
            <a:ext cx="853526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 eaLnBrk="1" hangingPunct="1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物理学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中规定：</a:t>
            </a:r>
            <a:r>
              <a:rPr lang="zh-CN" altLang="en-US" sz="2400" dirty="0">
                <a:latin typeface="微软雅黑" panose="020B0503020204020204" pitchFamily="34" charset="-122"/>
              </a:rPr>
              <a:t>功等于力与物体沿力的方向移动距离的乘积。　</a:t>
            </a:r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3057033" y="1982763"/>
            <a:ext cx="1342219" cy="46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18000" bIns="10800">
            <a:spAutoFit/>
          </a:bodyPr>
          <a:lstStyle>
            <a:lvl1pPr eaLnBrk="1" hangingPunct="1">
              <a:lnSpc>
                <a:spcPct val="120000"/>
              </a:lnSpc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 </a:t>
            </a:r>
            <a:r>
              <a:rPr lang="zh-CN" altLang="en-US" dirty="0" smtClean="0"/>
              <a:t>牛</a:t>
            </a:r>
            <a:r>
              <a:rPr lang="zh-CN" altLang="en-US" dirty="0"/>
              <a:t>（</a:t>
            </a:r>
            <a:r>
              <a:rPr lang="en-US" altLang="zh-CN" dirty="0">
                <a:latin typeface="Times New Roman" panose="02020603050405020304" pitchFamily="18" charset="0"/>
              </a:rPr>
              <a:t>N</a:t>
            </a:r>
            <a:r>
              <a:rPr lang="zh-CN" altLang="en-US" dirty="0"/>
              <a:t>）</a:t>
            </a: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4717474" y="1979269"/>
            <a:ext cx="1260475" cy="46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18000" bIns="10800">
            <a:spAutoFit/>
          </a:bodyPr>
          <a:lstStyle>
            <a:lvl1pPr eaLnBrk="1" hangingPunct="1">
              <a:lnSpc>
                <a:spcPct val="120000"/>
              </a:lnSpc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米 </a:t>
            </a:r>
            <a:r>
              <a:rPr lang="zh-CN" altLang="en-US" dirty="0"/>
              <a:t>（</a:t>
            </a:r>
            <a:r>
              <a:rPr lang="en-US" altLang="zh-CN" dirty="0">
                <a:latin typeface="Times New Roman" panose="02020603050405020304" pitchFamily="18" charset="0"/>
              </a:rPr>
              <a:t>m</a:t>
            </a:r>
            <a:r>
              <a:rPr lang="zh-CN" altLang="en-US" dirty="0"/>
              <a:t>）</a:t>
            </a: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1619899" y="1958203"/>
            <a:ext cx="1116013" cy="46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焦耳（</a:t>
            </a:r>
            <a:r>
              <a:rPr kumimoji="1"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）</a:t>
            </a:r>
            <a:endParaRPr kumimoji="1"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2371437" y="1071410"/>
            <a:ext cx="1657350" cy="524515"/>
          </a:xfrm>
          <a:prstGeom prst="rect">
            <a:avLst/>
          </a:prstGeom>
          <a:solidFill>
            <a:srgbClr val="CAF2CA"/>
          </a:solidFill>
          <a:ln w="28575">
            <a:solidFill>
              <a:srgbClr val="9BFF9B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W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Fs</a:t>
            </a:r>
            <a:endParaRPr lang="en-US" altLang="zh-CN" sz="2800" b="1" i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7"/>
          <p:cNvSpPr txBox="1">
            <a:spLocks noChangeArrowheads="1"/>
          </p:cNvSpPr>
          <p:nvPr/>
        </p:nvSpPr>
        <p:spPr bwMode="auto">
          <a:xfrm>
            <a:off x="131619" y="1071410"/>
            <a:ext cx="141056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公式：</a:t>
            </a:r>
            <a:endParaRPr kumimoji="1"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131618" y="1958202"/>
            <a:ext cx="128919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kumimoji="1"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单位：</a:t>
            </a:r>
            <a:endParaRPr kumimoji="1"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8" name="Line 22"/>
          <p:cNvSpPr>
            <a:spLocks noChangeShapeType="1"/>
          </p:cNvSpPr>
          <p:nvPr/>
        </p:nvSpPr>
        <p:spPr bwMode="auto">
          <a:xfrm flipV="1">
            <a:off x="2066818" y="1472225"/>
            <a:ext cx="541301" cy="531263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Line 17"/>
          <p:cNvSpPr>
            <a:spLocks noChangeShapeType="1"/>
          </p:cNvSpPr>
          <p:nvPr/>
        </p:nvSpPr>
        <p:spPr bwMode="auto">
          <a:xfrm>
            <a:off x="3615098" y="1434056"/>
            <a:ext cx="884166" cy="524146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Line 15"/>
          <p:cNvSpPr>
            <a:spLocks noChangeShapeType="1"/>
          </p:cNvSpPr>
          <p:nvPr/>
        </p:nvSpPr>
        <p:spPr bwMode="auto">
          <a:xfrm flipH="1">
            <a:off x="3338658" y="1472224"/>
            <a:ext cx="0" cy="485978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10800" rIns="0" bIns="10800"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2301"/>
          <p:cNvSpPr txBox="1">
            <a:spLocks noChangeArrowheads="1"/>
          </p:cNvSpPr>
          <p:nvPr/>
        </p:nvSpPr>
        <p:spPr bwMode="auto">
          <a:xfrm>
            <a:off x="1834286" y="2702256"/>
            <a:ext cx="2188296" cy="524515"/>
          </a:xfrm>
          <a:prstGeom prst="rect">
            <a:avLst/>
          </a:prstGeom>
          <a:solidFill>
            <a:srgbClr val="CAF2CA"/>
          </a:solidFill>
          <a:ln w="28575">
            <a:solidFill>
              <a:srgbClr val="9BFF9B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eaLnBrk="1" hangingPunct="1">
              <a:spcBef>
                <a:spcPct val="50000"/>
              </a:spcBef>
              <a:defRPr sz="2800" b="1" i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b="0" i="0" dirty="0"/>
              <a:t>1J</a:t>
            </a:r>
            <a:r>
              <a:rPr lang="zh-CN" altLang="en-US" b="0" i="0" dirty="0"/>
              <a:t>＝</a:t>
            </a:r>
            <a:r>
              <a:rPr lang="en-US" altLang="zh-CN" b="0" i="0" dirty="0"/>
              <a:t>1N </a:t>
            </a:r>
            <a:r>
              <a:rPr lang="en-US" altLang="zh-CN" i="0" dirty="0" smtClean="0"/>
              <a:t>.</a:t>
            </a:r>
            <a:r>
              <a:rPr lang="en-US" altLang="zh-CN" b="0" i="0" dirty="0" smtClean="0"/>
              <a:t> </a:t>
            </a:r>
            <a:r>
              <a:rPr lang="en-US" altLang="zh-CN" b="0" i="0" dirty="0"/>
              <a:t>m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423732" y="1333667"/>
            <a:ext cx="2347335" cy="2659472"/>
            <a:chOff x="6245946" y="1345106"/>
            <a:chExt cx="2347335" cy="2652905"/>
          </a:xfrm>
        </p:grpSpPr>
        <p:pic>
          <p:nvPicPr>
            <p:cNvPr id="13" name="Picture 2" descr="200952622103919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46272" y="1345106"/>
              <a:ext cx="1383002" cy="1637242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6245946" y="2982348"/>
              <a:ext cx="234733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詹姆斯</a:t>
              </a:r>
              <a:r>
                <a:rPr lang="en-US" altLang="zh-CN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普雷斯科特</a:t>
              </a:r>
              <a:r>
                <a:rPr lang="en-US" altLang="zh-CN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2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焦耳</a:t>
              </a:r>
              <a:r>
                <a:rPr lang="en-US" altLang="zh-CN" sz="2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:(1818</a:t>
              </a:r>
              <a:r>
                <a:rPr lang="zh-CN" altLang="en-US" sz="2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1889</a:t>
              </a:r>
              <a:r>
                <a:rPr lang="en-US" altLang="zh-CN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英国物理学家</a:t>
              </a:r>
              <a:endPara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9111" y="2526136"/>
            <a:ext cx="6234621" cy="2368064"/>
            <a:chOff x="189110" y="2519898"/>
            <a:chExt cx="6234621" cy="2362217"/>
          </a:xfrm>
        </p:grpSpPr>
        <p:pic>
          <p:nvPicPr>
            <p:cNvPr id="16" name="图片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07" t="5547" r="14714" b="2229"/>
            <a:stretch/>
          </p:blipFill>
          <p:spPr bwMode="auto">
            <a:xfrm>
              <a:off x="5181360" y="2519898"/>
              <a:ext cx="1242371" cy="2362217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189110" y="3387373"/>
              <a:ext cx="51700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just"/>
              <a:r>
                <a:rPr lang="zh-CN" altLang="en-US" sz="2400" dirty="0">
                  <a:latin typeface="微软雅黑" panose="020B0503020204020204" pitchFamily="34" charset="-122"/>
                </a:rPr>
                <a:t>把</a:t>
              </a:r>
              <a:r>
                <a:rPr lang="en-US" altLang="zh-CN" sz="2400" dirty="0">
                  <a:latin typeface="微软雅黑" panose="020B0503020204020204" pitchFamily="34" charset="-122"/>
                </a:rPr>
                <a:t>1</a:t>
              </a:r>
              <a:r>
                <a:rPr lang="zh-CN" altLang="en-US" sz="2400" dirty="0">
                  <a:latin typeface="微软雅黑" panose="020B0503020204020204" pitchFamily="34" charset="-122"/>
                </a:rPr>
                <a:t>个鸡蛋举高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2m</a:t>
              </a:r>
              <a:r>
                <a:rPr lang="zh-CN" altLang="en-US" sz="2400" dirty="0">
                  <a:latin typeface="微软雅黑" panose="020B0503020204020204" pitchFamily="34" charset="-122"/>
                </a:rPr>
                <a:t>，做的功大约是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1J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3405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 animBg="1"/>
      <p:bldP spid="10" grpId="0"/>
      <p:bldP spid="11" grpId="0"/>
      <p:bldP spid="8" grpId="0" animBg="1"/>
      <p:bldP spid="5" grpId="0" animBg="1"/>
      <p:bldP spid="3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158855" y="787561"/>
            <a:ext cx="8144524" cy="3980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D0D0D"/>
                </a:solidFill>
                <a:latin typeface="微软雅黑" panose="020B0503020204020204" pitchFamily="34" charset="-122"/>
              </a:rPr>
              <a:t>(1) </a:t>
            </a: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</a:rPr>
              <a:t>使用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 </a:t>
            </a: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</a:rPr>
              <a:t>时，注意单位的统一。</a:t>
            </a:r>
            <a:endParaRPr lang="en-US" altLang="zh-CN" sz="2400" dirty="0">
              <a:solidFill>
                <a:srgbClr val="000808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808"/>
                </a:solidFill>
                <a:latin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solidFill>
                  <a:srgbClr val="000808"/>
                </a:solidFill>
                <a:latin typeface="微软雅黑" panose="020B0503020204020204" pitchFamily="34" charset="-122"/>
              </a:rPr>
              <a:t>做功</a:t>
            </a: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</a:rPr>
              <a:t>的多少只由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 </a:t>
            </a: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</a:rPr>
              <a:t>决定，与物体的质量、速度、运动方向、是否有摩擦无关。</a:t>
            </a:r>
            <a:endParaRPr lang="en-US" altLang="zh-CN" sz="2400" dirty="0">
              <a:solidFill>
                <a:srgbClr val="000808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公式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 </a:t>
            </a:r>
            <a:r>
              <a:rPr lang="zh-CN" altLang="en-US" sz="2400" dirty="0">
                <a:latin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运用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: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 smtClean="0"/>
              <a:t>①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体性：</a:t>
            </a:r>
            <a:r>
              <a:rPr lang="zh-CN" altLang="en-US" sz="2400" dirty="0">
                <a:latin typeface="微软雅黑" panose="020B0503020204020204" pitchFamily="34" charset="-122"/>
              </a:rPr>
              <a:t>力和物体移动的距离必须对应同一物体。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/>
              <a:t>②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同时性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</a:rPr>
              <a:t>力和物体移动距离必须对应同段时间。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 smtClean="0"/>
              <a:t>③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向性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</a:rPr>
              <a:t>公式中的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微软雅黑" panose="020B0503020204020204" pitchFamily="34" charset="-122"/>
              </a:rPr>
              <a:t>与</a:t>
            </a:r>
            <a:r>
              <a: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微软雅黑" panose="020B0503020204020204" pitchFamily="34" charset="-122"/>
              </a:rPr>
              <a:t>必须在同一直线上</a:t>
            </a:r>
            <a:r>
              <a:rPr lang="en-US" altLang="x-none" sz="2400" dirty="0">
                <a:latin typeface="微软雅黑" panose="020B0503020204020204" pitchFamily="34" charset="-122"/>
              </a:rPr>
              <a:t>;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856" y="324754"/>
            <a:ext cx="567174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4.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运用功的公式时必须注意的几个问题：</a:t>
            </a:r>
          </a:p>
        </p:txBody>
      </p:sp>
    </p:spTree>
    <p:extLst>
      <p:ext uri="{BB962C8B-B14F-4D97-AF65-F5344CB8AC3E}">
        <p14:creationId xmlns:p14="http://schemas.microsoft.com/office/powerpoint/2010/main" val="2552910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88984" y="352188"/>
            <a:ext cx="84250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例题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</a:rPr>
              <a:t>如图所示，用</a:t>
            </a:r>
            <a:r>
              <a:rPr lang="en-US" altLang="zh-CN" sz="2400" dirty="0">
                <a:latin typeface="微软雅黑" panose="020B0503020204020204" pitchFamily="34" charset="-122"/>
              </a:rPr>
              <a:t>20N</a:t>
            </a:r>
            <a:r>
              <a:rPr lang="zh-CN" altLang="en-US" sz="2400" dirty="0">
                <a:latin typeface="微软雅黑" panose="020B0503020204020204" pitchFamily="34" charset="-122"/>
              </a:rPr>
              <a:t>的水平推力，使重为</a:t>
            </a:r>
            <a:r>
              <a:rPr lang="en-US" altLang="zh-CN" sz="2400" dirty="0">
                <a:latin typeface="微软雅黑" panose="020B0503020204020204" pitchFamily="34" charset="-122"/>
              </a:rPr>
              <a:t>100N</a:t>
            </a:r>
            <a:r>
              <a:rPr lang="zh-CN" altLang="en-US" sz="2400" dirty="0">
                <a:latin typeface="微软雅黑" panose="020B0503020204020204" pitchFamily="34" charset="-122"/>
              </a:rPr>
              <a:t>的物体在水平桌面上移动</a:t>
            </a:r>
            <a:r>
              <a:rPr lang="en-US" altLang="zh-CN" sz="2400" dirty="0">
                <a:latin typeface="微软雅黑" panose="020B0503020204020204" pitchFamily="34" charset="-122"/>
              </a:rPr>
              <a:t>0.5m</a:t>
            </a:r>
            <a:r>
              <a:rPr lang="zh-CN" altLang="en-US" sz="2400" dirty="0">
                <a:latin typeface="微软雅黑" panose="020B0503020204020204" pitchFamily="34" charset="-122"/>
              </a:rPr>
              <a:t>。试求推力和重力对物体做的功。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01227" y="1639172"/>
            <a:ext cx="5699522" cy="2869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解：推力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20N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，物体在推力的方向移动距离为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0.5m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，则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推力做功：</a:t>
            </a:r>
          </a:p>
          <a:p>
            <a:pPr algn="just">
              <a:lnSpc>
                <a:spcPct val="150000"/>
              </a:lnSpc>
            </a:pPr>
            <a:r>
              <a:rPr lang="pl-PL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pl-PL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pl-PL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pl-PL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=20N×0.5m=10J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重力沿竖直方向，而物体在竖直方向上没有发生移动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，所以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重力做功为零。</a:t>
            </a:r>
          </a:p>
        </p:txBody>
      </p:sp>
      <p:pic>
        <p:nvPicPr>
          <p:cNvPr id="4" name="图片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0" t="7608"/>
          <a:stretch/>
        </p:blipFill>
        <p:spPr bwMode="auto">
          <a:xfrm>
            <a:off x="6078682" y="1639172"/>
            <a:ext cx="2742984" cy="2333472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813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171" y="259164"/>
            <a:ext cx="1143000" cy="462808"/>
            <a:chOff x="304174" y="305616"/>
            <a:chExt cx="94050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94050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20280" y="305616"/>
              <a:ext cx="924399" cy="74147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想一想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38269" y="259164"/>
            <a:ext cx="480131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rPr>
              <a:t>怎样比较挖掘机和人做功的快慢？</a:t>
            </a:r>
          </a:p>
        </p:txBody>
      </p:sp>
      <p:pic>
        <p:nvPicPr>
          <p:cNvPr id="11" name="Picture 2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4274" y="721972"/>
            <a:ext cx="2880000" cy="1804455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145718" y="3180455"/>
            <a:ext cx="457208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defRPr kumimoji="1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dirty="0" smtClean="0"/>
              <a:t>(2)</a:t>
            </a:r>
            <a:r>
              <a:rPr lang="zh-CN" altLang="en-US" dirty="0" smtClean="0"/>
              <a:t>做</a:t>
            </a:r>
            <a:r>
              <a:rPr lang="zh-CN" altLang="en-US" dirty="0"/>
              <a:t>相同的功，比所用的时间。</a:t>
            </a:r>
          </a:p>
        </p:txBody>
      </p:sp>
      <p:pic>
        <p:nvPicPr>
          <p:cNvPr id="14" name="Picture 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4274" y="2509631"/>
            <a:ext cx="2880000" cy="1804455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45717" y="1262389"/>
            <a:ext cx="48798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/>
            <a:r>
              <a:rPr kumimoji="1" lang="en-US" altLang="zh-CN" sz="2400" dirty="0" smtClean="0">
                <a:latin typeface="微软雅黑" pitchFamily="34" charset="-122"/>
              </a:rPr>
              <a:t>(1)</a:t>
            </a:r>
            <a:r>
              <a:rPr kumimoji="1" lang="zh-CN" altLang="en-US" sz="2400" dirty="0" smtClean="0">
                <a:latin typeface="微软雅黑" pitchFamily="34" charset="-122"/>
              </a:rPr>
              <a:t>做功</a:t>
            </a:r>
            <a:r>
              <a:rPr kumimoji="1" lang="zh-CN" altLang="en-US" sz="2400" dirty="0">
                <a:latin typeface="微软雅黑" pitchFamily="34" charset="-122"/>
              </a:rPr>
              <a:t>时间相同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</a:rPr>
              <a:t>比做功的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多少。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718" y="4451740"/>
            <a:ext cx="849463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如果做功时间和做功多少都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不一样</a:t>
            </a: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如何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比较做功的快慢呢？</a:t>
            </a:r>
            <a:endParaRPr kumimoji="1"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30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151"/>
          <p:cNvSpPr txBox="1">
            <a:spLocks noChangeArrowheads="1"/>
          </p:cNvSpPr>
          <p:nvPr/>
        </p:nvSpPr>
        <p:spPr bwMode="auto">
          <a:xfrm>
            <a:off x="284361" y="359964"/>
            <a:ext cx="1832553" cy="524515"/>
          </a:xfrm>
          <a:prstGeom prst="rect">
            <a:avLst/>
          </a:prstGeom>
          <a:noFill/>
          <a:ln w="12700" cap="flat">
            <a:noFill/>
            <a:miter lim="400000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ym typeface="宋体" pitchFamily="2" charset="-122"/>
              </a:rPr>
              <a:t>三、</a:t>
            </a:r>
            <a:r>
              <a:rPr lang="zh-CN" altLang="zh-CN" dirty="0">
                <a:sym typeface="宋体" pitchFamily="2" charset="-122"/>
              </a:rPr>
              <a:t>功  率</a:t>
            </a:r>
          </a:p>
        </p:txBody>
      </p:sp>
      <p:sp>
        <p:nvSpPr>
          <p:cNvPr id="3" name="矩形 2"/>
          <p:cNvSpPr/>
          <p:nvPr/>
        </p:nvSpPr>
        <p:spPr>
          <a:xfrm>
            <a:off x="250141" y="884479"/>
            <a:ext cx="514756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 物理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意义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表示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物体做功的快慢．</a:t>
            </a:r>
          </a:p>
        </p:txBody>
      </p:sp>
      <p:sp>
        <p:nvSpPr>
          <p:cNvPr id="4" name="矩形 3"/>
          <p:cNvSpPr/>
          <p:nvPr/>
        </p:nvSpPr>
        <p:spPr>
          <a:xfrm>
            <a:off x="284361" y="1464299"/>
            <a:ext cx="782618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功率的定义：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功与完成这些功所用时间之比叫做功率．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0140" y="2089083"/>
            <a:ext cx="145573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公式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" t="7914" b="14373"/>
          <a:stretch/>
        </p:blipFill>
        <p:spPr bwMode="auto">
          <a:xfrm>
            <a:off x="2040562" y="1927107"/>
            <a:ext cx="1234209" cy="854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571914" y="3008032"/>
            <a:ext cx="279890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国际单位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1430078" y="3920311"/>
            <a:ext cx="5321677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kW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、兆瓦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MW)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）: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1kW=10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1MW=10</a:t>
            </a:r>
            <a:r>
              <a:rPr lang="en-US" altLang="zh-CN" sz="24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kW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50140" y="2975023"/>
            <a:ext cx="108065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30077" y="3514129"/>
            <a:ext cx="51344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专门名称：瓦特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符号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W.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1W=1J/s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522313" y="2089082"/>
            <a:ext cx="1990372" cy="2647699"/>
            <a:chOff x="6892087" y="1532311"/>
            <a:chExt cx="1990372" cy="2641161"/>
          </a:xfrm>
        </p:grpSpPr>
        <p:sp>
          <p:nvSpPr>
            <p:cNvPr id="32" name="文本框 110597"/>
            <p:cNvSpPr txBox="1">
              <a:spLocks noChangeArrowheads="1"/>
            </p:cNvSpPr>
            <p:nvPr/>
          </p:nvSpPr>
          <p:spPr bwMode="auto">
            <a:xfrm>
              <a:off x="6892087" y="3157809"/>
              <a:ext cx="1990372" cy="1015663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l"/>
              <a:r>
                <a:rPr lang="zh-CN" altLang="en-US" dirty="0" smtClean="0"/>
                <a:t>瓦特</a:t>
              </a:r>
              <a:r>
                <a:rPr lang="en-US" altLang="zh-CN" dirty="0" smtClean="0"/>
                <a:t>James </a:t>
              </a:r>
              <a:r>
                <a:rPr lang="en-US" altLang="zh-CN" dirty="0"/>
                <a:t>Watt</a:t>
              </a:r>
            </a:p>
            <a:p>
              <a:pPr algn="l"/>
              <a:r>
                <a:rPr lang="zh-CN" altLang="en-US" dirty="0"/>
                <a:t>英国</a:t>
              </a:r>
              <a:r>
                <a:rPr lang="zh-CN" altLang="en-US" dirty="0" smtClean="0"/>
                <a:t>发明家（</a:t>
              </a:r>
              <a:r>
                <a:rPr lang="en-US" altLang="zh-CN" dirty="0" smtClean="0"/>
                <a:t>1736-1819</a:t>
              </a:r>
              <a:r>
                <a:rPr lang="zh-CN" altLang="en-US" dirty="0" smtClean="0"/>
                <a:t>）</a:t>
              </a:r>
              <a:endParaRPr lang="en-US" altLang="zh-CN" dirty="0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5036" y="1532311"/>
              <a:ext cx="1684475" cy="1575295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833990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6" grpId="0"/>
      <p:bldP spid="28" grpId="0"/>
      <p:bldP spid="29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51201"/>
          <p:cNvSpPr txBox="1">
            <a:spLocks noChangeArrowheads="1"/>
          </p:cNvSpPr>
          <p:nvPr/>
        </p:nvSpPr>
        <p:spPr>
          <a:xfrm>
            <a:off x="305379" y="664340"/>
            <a:ext cx="8497742" cy="1845919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一般机器上都有一个小牌子叫作铭牌，上面标有一些数据，功率是其中的一项。选购机器时，要根据实际需要选择功率合适的机器。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05380" y="324442"/>
            <a:ext cx="495242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功率是机器的主要技术性能之一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" t="6855" r="3324" b="2963"/>
          <a:stretch/>
        </p:blipFill>
        <p:spPr bwMode="auto">
          <a:xfrm>
            <a:off x="3683176" y="2510258"/>
            <a:ext cx="4191349" cy="2031243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标注 24"/>
          <p:cNvSpPr/>
          <p:nvPr/>
        </p:nvSpPr>
        <p:spPr>
          <a:xfrm>
            <a:off x="939227" y="3130999"/>
            <a:ext cx="1641763" cy="833052"/>
          </a:xfrm>
          <a:prstGeom prst="wedgeRectCallout">
            <a:avLst>
              <a:gd name="adj1" fmla="val 127264"/>
              <a:gd name="adj2" fmla="val 57009"/>
            </a:avLst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/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配用功率：</a:t>
            </a:r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22.2KW</a:t>
            </a:r>
            <a:endParaRPr lang="zh-CN" altLang="en-US" sz="24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61510" y="3778929"/>
            <a:ext cx="1766455" cy="370244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noFill/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674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151"/>
          <p:cNvSpPr txBox="1">
            <a:spLocks noChangeArrowheads="1"/>
          </p:cNvSpPr>
          <p:nvPr/>
        </p:nvSpPr>
        <p:spPr bwMode="auto">
          <a:xfrm>
            <a:off x="333674" y="60660"/>
            <a:ext cx="2677049" cy="524513"/>
          </a:xfrm>
          <a:prstGeom prst="rect">
            <a:avLst/>
          </a:prstGeom>
          <a:noFill/>
          <a:ln w="12700" cap="flat">
            <a:noFill/>
            <a:miter lim="400000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ym typeface="宋体" pitchFamily="2" charset="-122"/>
              </a:rPr>
              <a:t>三</a:t>
            </a:r>
            <a:r>
              <a:rPr lang="zh-CN" altLang="en-US" dirty="0" smtClean="0">
                <a:sym typeface="宋体" pitchFamily="2" charset="-122"/>
              </a:rPr>
              <a:t>、功的原理</a:t>
            </a:r>
            <a:endParaRPr lang="zh-CN" altLang="zh-CN" dirty="0">
              <a:sym typeface="宋体" pitchFamily="2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75509" y="614555"/>
            <a:ext cx="6903250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使用简单机械可以省力，或者省距离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省功吗？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08948" y="614555"/>
            <a:ext cx="999429" cy="461665"/>
            <a:chOff x="304174" y="305616"/>
            <a:chExt cx="940505" cy="762275"/>
          </a:xfrm>
        </p:grpSpPr>
        <p:sp>
          <p:nvSpPr>
            <p:cNvPr id="6" name="Shape 108"/>
            <p:cNvSpPr/>
            <p:nvPr/>
          </p:nvSpPr>
          <p:spPr>
            <a:xfrm>
              <a:off x="304174" y="305616"/>
              <a:ext cx="94050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Shape 112"/>
            <p:cNvSpPr/>
            <p:nvPr/>
          </p:nvSpPr>
          <p:spPr>
            <a:xfrm>
              <a:off x="320280" y="305616"/>
              <a:ext cx="924399" cy="7622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633" y="3325516"/>
            <a:ext cx="4339477" cy="1517923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0" name="云形标注 9"/>
          <p:cNvSpPr/>
          <p:nvPr/>
        </p:nvSpPr>
        <p:spPr>
          <a:xfrm>
            <a:off x="2434577" y="1005599"/>
            <a:ext cx="2182091" cy="1549910"/>
          </a:xfrm>
          <a:prstGeom prst="cloudCallout">
            <a:avLst>
              <a:gd name="adj1" fmla="val 6786"/>
              <a:gd name="adj2" fmla="val 97376"/>
            </a:avLst>
          </a:prstGeom>
          <a:solidFill>
            <a:srgbClr val="FFB2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那</a:t>
            </a:r>
            <a:r>
              <a:rPr lang="en-US" altLang="zh-CN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F</a:t>
            </a:r>
            <a:r>
              <a:rPr lang="en-US" altLang="zh-CN" sz="20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2</a:t>
            </a:r>
            <a:r>
              <a:rPr lang="en-US" altLang="zh-CN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H</a:t>
            </a:r>
            <a:r>
              <a:rPr lang="en-US" altLang="zh-CN" sz="20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2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呢？</a:t>
            </a: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也应该是功吧？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93517" y="1246979"/>
            <a:ext cx="2587817" cy="3428593"/>
          </a:xfrm>
          <a:prstGeom prst="cloudCallout">
            <a:avLst>
              <a:gd name="adj1" fmla="val 44249"/>
              <a:gd name="adj2" fmla="val 36075"/>
            </a:avLst>
          </a:prstGeom>
          <a:solidFill>
            <a:srgbClr val="FFB2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功的定义是</a:t>
            </a:r>
            <a:r>
              <a:rPr kumimoji="0" lang="en-US" altLang="zh-CN" sz="2000" b="1" i="1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W=FS</a:t>
            </a: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，那么在上一节课“使用动滑轮的”实验中计算的</a:t>
            </a:r>
            <a:r>
              <a:rPr kumimoji="0" lang="en-US" altLang="zh-CN" sz="2000" b="1" i="1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GH</a:t>
            </a:r>
            <a:r>
              <a:rPr kumimoji="0" lang="en-US" altLang="zh-CN" sz="2000" b="1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1</a:t>
            </a: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也是功吧。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4616667" y="941694"/>
            <a:ext cx="2602830" cy="2019581"/>
          </a:xfrm>
          <a:prstGeom prst="cloudCallout">
            <a:avLst>
              <a:gd name="adj1" fmla="val -33150"/>
              <a:gd name="adj2" fmla="val 57786"/>
            </a:avLst>
          </a:prstGeom>
          <a:solidFill>
            <a:srgbClr val="FFB2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我们是不是可以来讨论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GH</a:t>
            </a:r>
            <a:r>
              <a:rPr lang="en-US" altLang="zh-CN" sz="20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1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和</a:t>
            </a:r>
            <a:r>
              <a:rPr lang="en-US" altLang="zh-CN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F</a:t>
            </a:r>
            <a:r>
              <a:rPr lang="en-US" altLang="zh-CN" sz="20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2</a:t>
            </a:r>
            <a:r>
              <a:rPr lang="en-US" altLang="zh-CN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H</a:t>
            </a:r>
            <a:r>
              <a:rPr lang="en-US" altLang="zh-CN" sz="20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相等的问题呢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？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7097469" y="1129473"/>
            <a:ext cx="1932231" cy="3428593"/>
          </a:xfrm>
          <a:prstGeom prst="cloudCallout">
            <a:avLst>
              <a:gd name="adj1" fmla="val -70944"/>
              <a:gd name="adj2" fmla="val 23119"/>
            </a:avLst>
          </a:prstGeom>
          <a:solidFill>
            <a:srgbClr val="FFB2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同学们的思考很有价值，这里面隐藏着一个重要的物理原理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…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8675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1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970" y="250377"/>
            <a:ext cx="970554" cy="462808"/>
            <a:chOff x="304174" y="283603"/>
            <a:chExt cx="80588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</a:rPr>
                <a:t>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141280" y="692257"/>
            <a:ext cx="6005947" cy="118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16" tIns="34258" rIns="68516" bIns="3425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在如图所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示甲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中，直接用手把重为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物体，提高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的高度。所做的功为：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G.h</a:t>
            </a:r>
            <a:endParaRPr lang="zh-CN" altLang="en-US" sz="2400" i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86851" y="713184"/>
            <a:ext cx="1672393" cy="2643242"/>
            <a:chOff x="6494861" y="601146"/>
            <a:chExt cx="1672393" cy="2636715"/>
          </a:xfrm>
        </p:grpSpPr>
        <p:pic>
          <p:nvPicPr>
            <p:cNvPr id="6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4" r="12972" b="6736"/>
            <a:stretch/>
          </p:blipFill>
          <p:spPr bwMode="auto">
            <a:xfrm>
              <a:off x="6494861" y="601146"/>
              <a:ext cx="1672393" cy="217505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6619484" y="2776196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甲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543869" y="273742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乙</a:t>
              </a:r>
            </a:p>
          </p:txBody>
        </p:sp>
      </p:grp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118490" y="1806915"/>
            <a:ext cx="6184601" cy="117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16" tIns="34258" rIns="68516" bIns="3425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在如图所示乙中，利用动滑轮把重为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G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的物体，提高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的高度。动力所做的功为：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2400" i="1" baseline="-25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=F.S</a:t>
            </a:r>
            <a:endParaRPr lang="zh-CN" altLang="en-US" sz="2400" i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202836" y="2947122"/>
            <a:ext cx="5944391" cy="43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16" tIns="34258" rIns="68516" bIns="3425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如果忽略动滑轮重和滑轮与绳子间的摩擦：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41698" y="3356426"/>
            <a:ext cx="8717973" cy="654138"/>
            <a:chOff x="311727" y="3348138"/>
            <a:chExt cx="8717973" cy="652523"/>
          </a:xfrm>
        </p:grpSpPr>
        <p:graphicFrame>
          <p:nvGraphicFramePr>
            <p:cNvPr id="12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99924234"/>
                </p:ext>
              </p:extLst>
            </p:nvPr>
          </p:nvGraphicFramePr>
          <p:xfrm>
            <a:off x="311727" y="3378361"/>
            <a:ext cx="1034404" cy="622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" name="Equation" r:id="rId4" imgW="596880" imgH="393480" progId="Equation.DSMT4">
                    <p:embed/>
                  </p:oleObj>
                </mc:Choice>
                <mc:Fallback>
                  <p:oleObj name="Equation" r:id="rId4" imgW="59688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1727" y="3378361"/>
                          <a:ext cx="1034404" cy="622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0993380"/>
                </p:ext>
              </p:extLst>
            </p:nvPr>
          </p:nvGraphicFramePr>
          <p:xfrm>
            <a:off x="3009945" y="3348138"/>
            <a:ext cx="3489325" cy="633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" name="Equation" r:id="rId6" imgW="1752480" imgH="393480" progId="Equation.DSMT4">
                    <p:embed/>
                  </p:oleObj>
                </mc:Choice>
                <mc:Fallback>
                  <p:oleObj name="Equation" r:id="rId6" imgW="175248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09945" y="3348138"/>
                          <a:ext cx="3489325" cy="6334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8425523"/>
                </p:ext>
              </p:extLst>
            </p:nvPr>
          </p:nvGraphicFramePr>
          <p:xfrm>
            <a:off x="1673506" y="3509435"/>
            <a:ext cx="982374" cy="3676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Equation" r:id="rId8" imgW="507960" imgH="190440" progId="Equation.DSMT4">
                    <p:embed/>
                  </p:oleObj>
                </mc:Choice>
                <mc:Fallback>
                  <p:oleObj name="Equation" r:id="rId8" imgW="50796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73506" y="3509435"/>
                          <a:ext cx="982374" cy="3676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文本框 9"/>
            <p:cNvSpPr txBox="1">
              <a:spLocks noChangeArrowheads="1"/>
            </p:cNvSpPr>
            <p:nvPr/>
          </p:nvSpPr>
          <p:spPr bwMode="auto">
            <a:xfrm>
              <a:off x="6686850" y="3378361"/>
              <a:ext cx="2342850" cy="438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16" tIns="34258" rIns="68516" bIns="34258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所以：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W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10"/>
          <p:cNvSpPr txBox="1">
            <a:spLocks noChangeArrowheads="1"/>
          </p:cNvSpPr>
          <p:nvPr/>
        </p:nvSpPr>
        <p:spPr bwMode="auto">
          <a:xfrm>
            <a:off x="211493" y="4571062"/>
            <a:ext cx="6786563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16" tIns="34258" rIns="68516" bIns="3425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结论：使用机械做的功和直接用手做的功相等</a:t>
            </a:r>
            <a:endParaRPr lang="zh-CN" altLang="en-US" sz="2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279" y="4058821"/>
            <a:ext cx="672171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对与杠杆或其他简单机械，也会得出这样的结论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3086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371"/>
          <p:cNvSpPr txBox="1">
            <a:spLocks noChangeArrowheads="1"/>
          </p:cNvSpPr>
          <p:nvPr/>
        </p:nvSpPr>
        <p:spPr bwMode="auto">
          <a:xfrm>
            <a:off x="251934" y="271918"/>
            <a:ext cx="5328592" cy="43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16" tIns="34258" rIns="68516" bIns="34258">
            <a:spAutoFit/>
          </a:bodyPr>
          <a:lstStyle>
            <a:lvl1pPr algn="l">
              <a:lnSpc>
                <a:spcPct val="150000"/>
              </a:lnSpc>
              <a:spcBef>
                <a:spcPct val="0"/>
              </a:spcBef>
              <a:buFontTx/>
              <a:buNone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</a:rPr>
              <a:t>功</a:t>
            </a:r>
            <a:r>
              <a:rPr lang="zh-CN" altLang="en-US" dirty="0">
                <a:solidFill>
                  <a:srgbClr val="FF0000"/>
                </a:solidFill>
              </a:rPr>
              <a:t>的原理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r>
              <a:rPr lang="zh-CN" altLang="en-US" dirty="0" smtClean="0"/>
              <a:t>使用</a:t>
            </a:r>
            <a:r>
              <a:rPr lang="zh-CN" altLang="en-US" dirty="0"/>
              <a:t>任何机械都不能省</a:t>
            </a:r>
            <a:r>
              <a:rPr lang="zh-CN" altLang="en-US" dirty="0" smtClean="0"/>
              <a:t>功。</a:t>
            </a:r>
            <a:endParaRPr lang="zh-CN" altLang="en-US" dirty="0"/>
          </a:p>
        </p:txBody>
      </p:sp>
      <p:sp>
        <p:nvSpPr>
          <p:cNvPr id="3" name="文本框 15366"/>
          <p:cNvSpPr txBox="1">
            <a:spLocks noChangeArrowheads="1"/>
          </p:cNvSpPr>
          <p:nvPr/>
        </p:nvSpPr>
        <p:spPr bwMode="auto">
          <a:xfrm>
            <a:off x="272532" y="711520"/>
            <a:ext cx="8600156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省力的机械不省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距离，而且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距离。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省距离的机械不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省力，而且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用力。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不存在既省力又省距离的机械，也就是没有省功的机械。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" name="文本框 4"/>
          <p:cNvSpPr txBox="1">
            <a:spLocks noChangeArrowheads="1"/>
          </p:cNvSpPr>
          <p:nvPr/>
        </p:nvSpPr>
        <p:spPr bwMode="auto">
          <a:xfrm>
            <a:off x="306441" y="3096625"/>
            <a:ext cx="4481175" cy="4714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功的原理对一切机械都适用。</a:t>
            </a:r>
          </a:p>
        </p:txBody>
      </p:sp>
      <p:sp>
        <p:nvSpPr>
          <p:cNvPr id="5" name="矩形 4"/>
          <p:cNvSpPr/>
          <p:nvPr/>
        </p:nvSpPr>
        <p:spPr>
          <a:xfrm>
            <a:off x="329774" y="3568046"/>
            <a:ext cx="788474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复杂机械是有简单机械组合而成，因此功的原理对一切机械都使用。称为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机械的黄金定律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4670" y="2470189"/>
            <a:ext cx="175351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表达式：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466373"/>
              </p:ext>
            </p:extLst>
          </p:nvPr>
        </p:nvGraphicFramePr>
        <p:xfrm>
          <a:off x="2281230" y="2469891"/>
          <a:ext cx="1270000" cy="463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469800" imgH="190440" progId="Equation.DSMT4">
                  <p:embed/>
                </p:oleObj>
              </mc:Choice>
              <mc:Fallback>
                <p:oleObj name="Equation" r:id="rId4" imgW="46980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1230" y="2469891"/>
                        <a:ext cx="1270000" cy="4631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8781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380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17321" y="6711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1" name="副标题 2"/>
          <p:cNvSpPr txBox="1">
            <a:spLocks noChangeArrowheads="1"/>
          </p:cNvSpPr>
          <p:nvPr/>
        </p:nvSpPr>
        <p:spPr bwMode="auto">
          <a:xfrm>
            <a:off x="291672" y="3805864"/>
            <a:ext cx="8272023" cy="103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过程需要推、拉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、搬、提等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，耗费一定的力气，在物理学中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如何来描写这个过程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呢？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1671" y="729192"/>
            <a:ext cx="8535416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indent="1440000"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    生活中常常需要把粮食、蔬菜、水果和其他的生活用品从楼下拿到楼上，工厂里常常需要把机器、材料和产品从一个地方运送到另一个地方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……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87681" y="903784"/>
            <a:ext cx="1483478" cy="466286"/>
            <a:chOff x="304174" y="283603"/>
            <a:chExt cx="805885" cy="741476"/>
          </a:xfrm>
        </p:grpSpPr>
        <p:sp>
          <p:nvSpPr>
            <p:cNvPr id="2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02" y="2362299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418" y="2362299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762" y="2362299"/>
            <a:ext cx="2160000" cy="1443564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844080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94089" y="170643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09936" y="21590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7" y="56414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343877" y="3236707"/>
            <a:ext cx="8800123" cy="95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知道功的两个要素，知道功的概念、公式及单位。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2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知道功率的概念、公式及单位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5272" y="4053034"/>
            <a:ext cx="8109624" cy="95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了解功的原理，知道使用任何机械都不能省功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2.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能计算功和功率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20" y="650581"/>
            <a:ext cx="7059493" cy="270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70586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36073" y="19088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4119" y="19088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6073" y="641211"/>
            <a:ext cx="551801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：判断力是否做功。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829" y="1089887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204830" y="1614404"/>
            <a:ext cx="797772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黑龙江）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图所示，力对物体做功的是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57" y="2304312"/>
            <a:ext cx="6199505" cy="2196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6766319" y="1614404"/>
            <a:ext cx="40748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5889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006" y="398494"/>
            <a:ext cx="2963742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498764" y="1138987"/>
            <a:ext cx="752301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怀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下列所示现象中，对物体做功的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15" y="1735042"/>
            <a:ext cx="6827376" cy="141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77984" y="3317356"/>
            <a:ext cx="825038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搬面未起	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提着滑板在水平路面上前行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人将木箱推到斜面的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顶端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举着杠铃在空中不动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957358" y="1138986"/>
            <a:ext cx="40748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eaLnBrk="0" hangingPunct="0">
              <a:defRPr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6198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672" y="691456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04281" y="166941"/>
            <a:ext cx="461028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功和功率的计算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97207" y="1215971"/>
            <a:ext cx="8477250" cy="1629624"/>
          </a:xfrm>
          <a:prstGeom prst="rect">
            <a:avLst/>
          </a:prstGeom>
          <a:noFill/>
          <a:ln/>
        </p:spPr>
        <p:txBody>
          <a:bodyPr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2019  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湖南岳阳）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如图所示，动滑轮实质上是一个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选填“省力”或“费力”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杠杆，用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 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的拉力将沙桶从地面提到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 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高的楼上，拉力做的功是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6234" y="1799379"/>
            <a:ext cx="891591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省力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441717" y="2416089"/>
            <a:ext cx="877163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1080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4" descr="E:\任秀焕\天府\课时达标\8下教科物理\H107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599" y="2891006"/>
            <a:ext cx="873547" cy="187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11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7605" y="373482"/>
            <a:ext cx="2249336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9153" y="1113975"/>
            <a:ext cx="8063345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(2019 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把装有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个鸡蛋的塑料袋从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楼提到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楼的家里，他提鸡蛋的力做功最接近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 J	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 J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 J	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 J</a:t>
            </a:r>
          </a:p>
        </p:txBody>
      </p:sp>
      <p:sp>
        <p:nvSpPr>
          <p:cNvPr id="4" name="Rectangle 25"/>
          <p:cNvSpPr>
            <a:spLocks noChangeArrowheads="1"/>
          </p:cNvSpPr>
          <p:nvPr/>
        </p:nvSpPr>
        <p:spPr bwMode="auto">
          <a:xfrm>
            <a:off x="5338114" y="1858934"/>
            <a:ext cx="39145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688768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672" y="11040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0473" y="110409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00881" y="62582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91080" y="644706"/>
            <a:ext cx="184164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一、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做功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160" y="-2558621"/>
            <a:ext cx="1570543" cy="210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39868" y="1044696"/>
            <a:ext cx="979395" cy="462808"/>
            <a:chOff x="304174" y="283603"/>
            <a:chExt cx="805885" cy="741476"/>
          </a:xfrm>
        </p:grpSpPr>
        <p:sp>
          <p:nvSpPr>
            <p:cNvPr id="11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</a:rPr>
                <a:t>观察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546918" y="1058436"/>
            <a:ext cx="295465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他们的效果相同吗？</a:t>
            </a:r>
          </a:p>
        </p:txBody>
      </p:sp>
      <p:sp>
        <p:nvSpPr>
          <p:cNvPr id="14" name="副标题 2"/>
          <p:cNvSpPr txBox="1">
            <a:spLocks noChangeArrowheads="1"/>
          </p:cNvSpPr>
          <p:nvPr/>
        </p:nvSpPr>
        <p:spPr bwMode="auto">
          <a:xfrm>
            <a:off x="458537" y="1521243"/>
            <a:ext cx="7595465" cy="43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0" hangingPunct="0"/>
            <a:r>
              <a:rPr lang="zh-CN" altLang="en-US" sz="2400" dirty="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4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明和小聪分别用力移动箱子，发生了什么物理现象？</a:t>
            </a:r>
          </a:p>
        </p:txBody>
      </p:sp>
      <p:sp>
        <p:nvSpPr>
          <p:cNvPr id="16" name="Text Box 11"/>
          <p:cNvSpPr txBox="1"/>
          <p:nvPr/>
        </p:nvSpPr>
        <p:spPr>
          <a:xfrm>
            <a:off x="3568805" y="3649958"/>
            <a:ext cx="2080260" cy="4628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用力推拉箱子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5901" y="4112765"/>
            <a:ext cx="884952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不相同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小聪用力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将箱子拉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走了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小明费力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箱子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箱子没有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0" t="12597"/>
          <a:stretch/>
        </p:blipFill>
        <p:spPr bwMode="auto">
          <a:xfrm>
            <a:off x="1662546" y="1945967"/>
            <a:ext cx="5436614" cy="1732906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42213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6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48411" y="693856"/>
            <a:ext cx="8424863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物理学</a:t>
            </a:r>
            <a:r>
              <a:rPr lang="zh-CN" altLang="en-US" sz="2400" dirty="0">
                <a:latin typeface="微软雅黑" panose="020B0503020204020204" pitchFamily="34" charset="-122"/>
              </a:rPr>
              <a:t>中规定：如果物体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受力</a:t>
            </a:r>
            <a:r>
              <a:rPr lang="zh-CN" altLang="en-US" sz="2400" dirty="0">
                <a:latin typeface="微软雅黑" panose="020B0503020204020204" pitchFamily="34" charset="-122"/>
              </a:rPr>
              <a:t>且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沿受力方向移动一定的距离</a:t>
            </a:r>
            <a:r>
              <a:rPr lang="zh-CN" altLang="en-US" sz="2400" dirty="0">
                <a:latin typeface="微软雅黑" panose="020B0503020204020204" pitchFamily="34" charset="-122"/>
              </a:rPr>
              <a:t>，就说力对物体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做了功</a:t>
            </a:r>
            <a:r>
              <a:rPr lang="zh-CN" altLang="en-US" sz="2400" dirty="0">
                <a:latin typeface="微软雅黑" panose="020B0503020204020204" pitchFamily="34" charset="-122"/>
              </a:rPr>
              <a:t>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8283" y="231048"/>
            <a:ext cx="197842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功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概念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 Box 66"/>
          <p:cNvSpPr txBox="1">
            <a:spLocks noChangeArrowheads="1"/>
          </p:cNvSpPr>
          <p:nvPr/>
        </p:nvSpPr>
        <p:spPr bwMode="auto">
          <a:xfrm>
            <a:off x="278283" y="1897156"/>
            <a:ext cx="379142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1" hangingPunct="1"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dirty="0"/>
              <a:t>2.</a:t>
            </a:r>
            <a:r>
              <a:rPr lang="zh-CN" altLang="en-US" dirty="0"/>
              <a:t>做功的两个必要因素：   </a:t>
            </a: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278282" y="3606867"/>
            <a:ext cx="8751956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有时</a:t>
            </a:r>
            <a:r>
              <a:rPr lang="zh-CN" altLang="en-US" sz="2400" dirty="0">
                <a:latin typeface="微软雅黑" panose="020B0503020204020204" pitchFamily="34" charset="-122"/>
              </a:rPr>
              <a:t>为了叙述方便，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某个力做功</a:t>
            </a:r>
            <a:r>
              <a:rPr lang="zh-CN" altLang="en-US" sz="2400" dirty="0">
                <a:latin typeface="微软雅黑" panose="020B0503020204020204" pitchFamily="34" charset="-122"/>
              </a:rPr>
              <a:t>往往也说成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施力的物体</a:t>
            </a:r>
            <a:r>
              <a:rPr lang="zh-CN" altLang="en-US" sz="2400" dirty="0">
                <a:latin typeface="微软雅黑" panose="020B0503020204020204" pitchFamily="34" charset="-122"/>
              </a:rPr>
              <a:t>做了功。如人推小车，推力做了功，也常说人做了功。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41330" y="2410711"/>
            <a:ext cx="7728499" cy="1097490"/>
            <a:chOff x="241329" y="2404759"/>
            <a:chExt cx="7728499" cy="1094780"/>
          </a:xfrm>
        </p:grpSpPr>
        <p:sp>
          <p:nvSpPr>
            <p:cNvPr id="4" name="Text Box 55"/>
            <p:cNvSpPr txBox="1">
              <a:spLocks noChangeArrowheads="1"/>
            </p:cNvSpPr>
            <p:nvPr/>
          </p:nvSpPr>
          <p:spPr bwMode="auto">
            <a:xfrm>
              <a:off x="248410" y="2526522"/>
              <a:ext cx="372154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）作用在物体上的力</a:t>
              </a:r>
            </a:p>
          </p:txBody>
        </p:sp>
        <p:sp>
          <p:nvSpPr>
            <p:cNvPr id="5" name="Text Box 56"/>
            <p:cNvSpPr txBox="1">
              <a:spLocks noChangeArrowheads="1"/>
            </p:cNvSpPr>
            <p:nvPr/>
          </p:nvSpPr>
          <p:spPr bwMode="auto">
            <a:xfrm>
              <a:off x="241329" y="3037874"/>
              <a:ext cx="51619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1" hangingPunct="1"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（</a:t>
              </a:r>
              <a:r>
                <a:rPr lang="en-US" altLang="zh-CN" dirty="0"/>
                <a:t>2</a:t>
              </a:r>
              <a:r>
                <a:rPr lang="zh-CN" altLang="en-US" dirty="0"/>
                <a:t>）物体在力的方向上移动的距离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33109" y="2404759"/>
              <a:ext cx="2836719" cy="920361"/>
              <a:chOff x="5153891" y="2348345"/>
              <a:chExt cx="2836719" cy="920361"/>
            </a:xfrm>
          </p:grpSpPr>
          <p:sp>
            <p:nvSpPr>
              <p:cNvPr id="7" name="Text Box 64"/>
              <p:cNvSpPr txBox="1">
                <a:spLocks noChangeArrowheads="1"/>
              </p:cNvSpPr>
              <p:nvPr/>
            </p:nvSpPr>
            <p:spPr bwMode="auto">
              <a:xfrm>
                <a:off x="5631872" y="2634108"/>
                <a:ext cx="235873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二者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缺一不可</a:t>
                </a:r>
                <a:endPara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右大括号 8"/>
              <p:cNvSpPr/>
              <p:nvPr/>
            </p:nvSpPr>
            <p:spPr>
              <a:xfrm>
                <a:off x="5153891" y="2348345"/>
                <a:ext cx="561108" cy="920361"/>
              </a:xfrm>
              <a:prstGeom prst="rightBrac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  <p:txBody>
              <a:bodyPr rot="0" spcFirstLastPara="1" vertOverflow="overflow" horzOverflow="overflow" vert="horz" wrap="square" lIns="91439" tIns="45719" rIns="91439" bIns="45719" numCol="1" spcCol="38100" rtlCol="0" anchor="t">
                <a:no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277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9" t="44743" r="21695" b="3204"/>
          <a:stretch/>
        </p:blipFill>
        <p:spPr bwMode="auto">
          <a:xfrm>
            <a:off x="2441085" y="2690969"/>
            <a:ext cx="4442909" cy="1531402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6" name="副标题 2"/>
          <p:cNvSpPr txBox="1">
            <a:spLocks noChangeArrowheads="1"/>
          </p:cNvSpPr>
          <p:nvPr/>
        </p:nvSpPr>
        <p:spPr bwMode="auto">
          <a:xfrm>
            <a:off x="1162567" y="267501"/>
            <a:ext cx="6999947" cy="437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zh-CN" altLang="en-US" sz="2400" dirty="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小明和小聪移动</a:t>
            </a:r>
            <a:r>
              <a:rPr lang="zh-CN" altLang="en-US" sz="2400" dirty="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箱子过程中</a:t>
            </a:r>
            <a:r>
              <a:rPr lang="en-US" altLang="zh-CN" sz="2400" dirty="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zh-CN" altLang="en-US" sz="2400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力做了功？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83172" y="245424"/>
            <a:ext cx="979395" cy="462808"/>
            <a:chOff x="304174" y="283603"/>
            <a:chExt cx="805885" cy="741476"/>
          </a:xfrm>
        </p:grpSpPr>
        <p:sp>
          <p:nvSpPr>
            <p:cNvPr id="8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0" name="Text Box 11"/>
          <p:cNvSpPr txBox="1"/>
          <p:nvPr/>
        </p:nvSpPr>
        <p:spPr>
          <a:xfrm>
            <a:off x="285983" y="4081004"/>
            <a:ext cx="8268963" cy="9564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40000"/>
              </a:lnSpc>
              <a:spcBef>
                <a:spcPct val="0"/>
              </a:spcBef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小聪用力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拉动箱子对箱子做了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功；小明费力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推箱子但箱子没移动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位置，所以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做功。物体在重力方向上没移动，所以没做功。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319" y="850831"/>
            <a:ext cx="2463947" cy="2958922"/>
          </a:xfrm>
          <a:prstGeom prst="cloudCallout">
            <a:avLst>
              <a:gd name="adj1" fmla="val 57852"/>
              <a:gd name="adj2" fmla="val 24127"/>
            </a:avLst>
          </a:prstGeom>
          <a:solidFill>
            <a:srgbClr val="FFE3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小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聪拉动箱子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对箱子做了功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;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小明用了力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但箱子没移动位置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所以没做功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.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2711958" y="632454"/>
            <a:ext cx="3345941" cy="2019581"/>
          </a:xfrm>
          <a:prstGeom prst="cloudCallout">
            <a:avLst>
              <a:gd name="adj1" fmla="val -4519"/>
              <a:gd name="adj2" fmla="val 58586"/>
            </a:avLst>
          </a:prstGeom>
          <a:solidFill>
            <a:srgbClr val="FFE3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箱子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还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受重力作用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那箱子移动时重力有没有对箱子做功呢？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6057898" y="618310"/>
            <a:ext cx="2971800" cy="2019581"/>
          </a:xfrm>
          <a:prstGeom prst="cloudCallout">
            <a:avLst>
              <a:gd name="adj1" fmla="val -51479"/>
              <a:gd name="adj2" fmla="val 54976"/>
            </a:avLst>
          </a:prstGeom>
          <a:solidFill>
            <a:srgbClr val="FFE3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重力没帮我拉动箱子！重力是竖直向下的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箱子水平运动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…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7107382" y="2873872"/>
            <a:ext cx="1756063" cy="610569"/>
          </a:xfrm>
          <a:prstGeom prst="cloudCallout">
            <a:avLst>
              <a:gd name="adj1" fmla="val -74191"/>
              <a:gd name="adj2" fmla="val 19902"/>
            </a:avLst>
          </a:prstGeom>
          <a:solidFill>
            <a:srgbClr val="FFE3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我认为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…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223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74783" y="158274"/>
            <a:ext cx="320953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不做功的三种情况：</a:t>
            </a: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274783" y="732716"/>
            <a:ext cx="848042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(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有力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作用在物体上，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物体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在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力的方向上没有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通过距离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3220116" y="1267225"/>
            <a:ext cx="200196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（劳而无功）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98450" y="1961438"/>
            <a:ext cx="2160000" cy="2702203"/>
            <a:chOff x="298450" y="1956594"/>
            <a:chExt cx="2160000" cy="2695531"/>
          </a:xfrm>
        </p:grpSpPr>
        <p:pic>
          <p:nvPicPr>
            <p:cNvPr id="5" name="Picture 14" descr="06404001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450" y="1956594"/>
              <a:ext cx="216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670564" y="4116594"/>
              <a:ext cx="1415772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1" hangingPunct="1">
                <a:lnSpc>
                  <a:spcPct val="120000"/>
                </a:lnSpc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 smtClean="0"/>
                <a:t>举</a:t>
              </a:r>
              <a:r>
                <a:rPr lang="zh-CN" altLang="en-US" dirty="0"/>
                <a:t>着不动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95858" y="1966211"/>
            <a:ext cx="2160000" cy="2654896"/>
            <a:chOff x="3062080" y="2008546"/>
            <a:chExt cx="2160000" cy="2648341"/>
          </a:xfrm>
        </p:grpSpPr>
        <p:pic>
          <p:nvPicPr>
            <p:cNvPr id="7" name="图片 15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2080" y="2008546"/>
              <a:ext cx="216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3"/>
            <p:cNvSpPr txBox="1">
              <a:spLocks noChangeArrowheads="1"/>
            </p:cNvSpPr>
            <p:nvPr/>
          </p:nvSpPr>
          <p:spPr bwMode="auto">
            <a:xfrm>
              <a:off x="3539346" y="4121356"/>
              <a:ext cx="110799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1" hangingPunct="1">
                <a:lnSpc>
                  <a:spcPct val="120000"/>
                </a:lnSpc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 smtClean="0"/>
                <a:t>没</a:t>
              </a:r>
              <a:r>
                <a:rPr lang="zh-CN" altLang="en-US" dirty="0"/>
                <a:t>抬动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70792" y="1966211"/>
            <a:ext cx="2160000" cy="2748903"/>
            <a:chOff x="5870792" y="1961356"/>
            <a:chExt cx="2160000" cy="2742116"/>
          </a:xfrm>
        </p:grpSpPr>
        <p:pic>
          <p:nvPicPr>
            <p:cNvPr id="8" name="图片 16"/>
            <p:cNvPicPr preferRelativeResize="0"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889"/>
            <a:stretch>
              <a:fillRect/>
            </a:stretch>
          </p:blipFill>
          <p:spPr bwMode="auto">
            <a:xfrm>
              <a:off x="5870792" y="1961356"/>
              <a:ext cx="216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3"/>
            <p:cNvSpPr txBox="1">
              <a:spLocks noChangeArrowheads="1"/>
            </p:cNvSpPr>
            <p:nvPr/>
          </p:nvSpPr>
          <p:spPr bwMode="auto">
            <a:xfrm>
              <a:off x="6396794" y="4167941"/>
              <a:ext cx="110799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1" hangingPunct="1">
                <a:lnSpc>
                  <a:spcPct val="120000"/>
                </a:lnSpc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 smtClean="0"/>
                <a:t>没</a:t>
              </a:r>
              <a:r>
                <a:rPr lang="zh-CN" altLang="en-US" dirty="0"/>
                <a:t>推动</a:t>
              </a:r>
            </a:p>
          </p:txBody>
        </p: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164923" y="1267225"/>
            <a:ext cx="175207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≠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s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430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41879" y="375578"/>
            <a:ext cx="711633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(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２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)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有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距离，但是和距离同一方向上没有力的作用。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480955" y="1031206"/>
            <a:ext cx="174567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不劳无功</a:t>
            </a:r>
            <a:r>
              <a:rPr kumimoji="1"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20955" y="1734575"/>
            <a:ext cx="2160000" cy="3146498"/>
            <a:chOff x="1320955" y="1730292"/>
            <a:chExt cx="2160000" cy="3138729"/>
          </a:xfrm>
        </p:grpSpPr>
        <p:pic>
          <p:nvPicPr>
            <p:cNvPr id="7" name="Picture 46" descr="冰壶比赛4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955" y="1730292"/>
              <a:ext cx="216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3"/>
            <p:cNvSpPr txBox="1">
              <a:spLocks noChangeArrowheads="1"/>
            </p:cNvSpPr>
            <p:nvPr/>
          </p:nvSpPr>
          <p:spPr bwMode="auto">
            <a:xfrm>
              <a:off x="1352783" y="3890292"/>
              <a:ext cx="2128172" cy="978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lnSpc>
                  <a:spcPct val="120000"/>
                </a:lnSpc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zh-CN" dirty="0"/>
                <a:t>冰壶在平滑的冰面上滑行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90968" y="1494013"/>
            <a:ext cx="2816515" cy="3590794"/>
            <a:chOff x="4997449" y="1590917"/>
            <a:chExt cx="2816515" cy="3581928"/>
          </a:xfrm>
        </p:grpSpPr>
        <p:pic>
          <p:nvPicPr>
            <p:cNvPr id="9" name="Picture 12" descr="u=2286728529,1028519865&amp;fm=21&amp;gp=0[1]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6627" y="1590917"/>
              <a:ext cx="216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3"/>
            <p:cNvSpPr txBox="1">
              <a:spLocks noChangeArrowheads="1"/>
            </p:cNvSpPr>
            <p:nvPr/>
          </p:nvSpPr>
          <p:spPr bwMode="auto">
            <a:xfrm>
              <a:off x="4997449" y="3750917"/>
              <a:ext cx="2816515" cy="1421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lnSpc>
                  <a:spcPct val="120000"/>
                </a:lnSpc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踢出去的足球在草地上滚动过程中</a:t>
              </a:r>
              <a:r>
                <a:rPr lang="en-US" altLang="zh-CN" dirty="0"/>
                <a:t>,</a:t>
              </a:r>
              <a:r>
                <a:rPr lang="zh-CN" altLang="en-US" dirty="0"/>
                <a:t>脚对足球做功了</a:t>
              </a:r>
              <a:r>
                <a:rPr lang="zh-CN" altLang="en-US" dirty="0" smtClean="0"/>
                <a:t>吗</a:t>
              </a:r>
              <a:r>
                <a:rPr lang="en-US" altLang="zh-CN" dirty="0" smtClean="0"/>
                <a:t>?</a:t>
              </a:r>
              <a:endParaRPr lang="zh-CN" altLang="en-US" dirty="0"/>
            </a:p>
          </p:txBody>
        </p:sp>
      </p:grp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061027" y="1053156"/>
            <a:ext cx="209780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F </a:t>
            </a:r>
            <a:r>
              <a:rPr lang="en-US" altLang="zh-CN" dirty="0" smtClean="0"/>
              <a:t>=0    s </a:t>
            </a:r>
            <a:r>
              <a:rPr lang="en-US" altLang="zh-CN" dirty="0"/>
              <a:t>≠ </a:t>
            </a:r>
            <a:r>
              <a:rPr lang="en-US" altLang="zh-CN" dirty="0" smtClean="0"/>
              <a:t>0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9277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047960" y="913694"/>
            <a:ext cx="161982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F≠ 0   </a:t>
            </a:r>
            <a:r>
              <a:rPr lang="en-US" altLang="zh-CN" dirty="0" smtClean="0"/>
              <a:t> s</a:t>
            </a:r>
            <a:r>
              <a:rPr lang="en-US" altLang="zh-CN" dirty="0"/>
              <a:t>≠ 0</a:t>
            </a:r>
          </a:p>
        </p:txBody>
      </p:sp>
      <p:sp>
        <p:nvSpPr>
          <p:cNvPr id="7" name="内容占位符 18"/>
          <p:cNvSpPr txBox="1">
            <a:spLocks noChangeArrowheads="1"/>
          </p:cNvSpPr>
          <p:nvPr/>
        </p:nvSpPr>
        <p:spPr bwMode="auto">
          <a:xfrm>
            <a:off x="255730" y="315102"/>
            <a:ext cx="8019329" cy="445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(3)</a:t>
            </a:r>
            <a:r>
              <a:rPr lang="zh-CN" altLang="zh-CN" sz="2400" dirty="0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有力</a:t>
            </a:r>
            <a:r>
              <a:rPr lang="zh-CN" altLang="zh-CN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作用在物体上，也有距离，但是力和距离是</a:t>
            </a:r>
            <a:r>
              <a:rPr lang="zh-CN" altLang="zh-CN" sz="2400" dirty="0">
                <a:solidFill>
                  <a:srgbClr val="F31813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垂直的</a:t>
            </a:r>
            <a:r>
              <a:rPr lang="zh-CN" altLang="zh-CN" sz="2400" dirty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285548" y="913693"/>
            <a:ext cx="163483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1" hangingPunct="1">
              <a:buFont typeface="Arial" pitchFamily="34" charset="0"/>
              <a:buNone/>
              <a:defRPr sz="240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 smtClean="0"/>
              <a:t>(</a:t>
            </a:r>
            <a:r>
              <a:rPr lang="zh-CN" altLang="en-US" dirty="0">
                <a:cs typeface="Courier New" pitchFamily="49" charset="0"/>
              </a:rPr>
              <a:t>垂直无功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096920" y="1455629"/>
            <a:ext cx="2537257" cy="3590794"/>
            <a:chOff x="3125788" y="1647892"/>
            <a:chExt cx="2537257" cy="3581928"/>
          </a:xfrm>
        </p:grpSpPr>
        <p:sp>
          <p:nvSpPr>
            <p:cNvPr id="10" name="TextBox 3"/>
            <p:cNvSpPr txBox="1">
              <a:spLocks noChangeArrowheads="1"/>
            </p:cNvSpPr>
            <p:nvPr/>
          </p:nvSpPr>
          <p:spPr bwMode="auto">
            <a:xfrm>
              <a:off x="3125788" y="3807892"/>
              <a:ext cx="2537257" cy="1421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lnSpc>
                  <a:spcPct val="120000"/>
                </a:lnSpc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背着书包在水平路面上行走有力对书包做功吗？</a:t>
              </a:r>
            </a:p>
          </p:txBody>
        </p:sp>
        <p:pic>
          <p:nvPicPr>
            <p:cNvPr id="11" name="Picture 21" descr="11308342_985137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36" r="4705" b="2928"/>
            <a:stretch/>
          </p:blipFill>
          <p:spPr bwMode="auto">
            <a:xfrm>
              <a:off x="3285548" y="1647892"/>
              <a:ext cx="216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5828434" y="1483508"/>
            <a:ext cx="2754168" cy="3590794"/>
            <a:chOff x="6165922" y="1620082"/>
            <a:chExt cx="2754168" cy="3581928"/>
          </a:xfrm>
        </p:grpSpPr>
        <p:pic>
          <p:nvPicPr>
            <p:cNvPr id="12" name="Picture 25" descr="叉车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70" b="10769"/>
            <a:stretch/>
          </p:blipFill>
          <p:spPr bwMode="auto">
            <a:xfrm>
              <a:off x="6378720" y="1620082"/>
              <a:ext cx="2328573" cy="216000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>
              <a:off x="6165922" y="3780082"/>
              <a:ext cx="2754168" cy="1421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lnSpc>
                  <a:spcPct val="120000"/>
                </a:lnSpc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叉车举着货物在水平方向上</a:t>
              </a:r>
              <a:r>
                <a:rPr lang="zh-CN" altLang="en-US" dirty="0" smtClean="0"/>
                <a:t>移动</a:t>
              </a:r>
              <a:r>
                <a:rPr lang="en-US" altLang="zh-CN" dirty="0" smtClean="0"/>
                <a:t>.</a:t>
              </a:r>
              <a:r>
                <a:rPr lang="zh-CN" altLang="en-US" dirty="0" smtClean="0"/>
                <a:t>叉车</a:t>
              </a:r>
              <a:r>
                <a:rPr lang="zh-CN" altLang="en-US" dirty="0"/>
                <a:t>对货物做工了</a:t>
              </a:r>
              <a:r>
                <a:rPr lang="zh-CN" altLang="en-US" dirty="0" smtClean="0"/>
                <a:t>吗</a:t>
              </a:r>
              <a:r>
                <a:rPr lang="en-US" altLang="zh-CN" dirty="0" smtClean="0"/>
                <a:t>?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5063" y="1483508"/>
            <a:ext cx="2464667" cy="3562915"/>
            <a:chOff x="340878" y="1647892"/>
            <a:chExt cx="2464667" cy="3554118"/>
          </a:xfrm>
        </p:grpSpPr>
        <p:pic>
          <p:nvPicPr>
            <p:cNvPr id="8" name="Picture 4" descr="D:\D28功\媒体素材\劳而无功.jpg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8" r="12505" b="5064"/>
            <a:stretch/>
          </p:blipFill>
          <p:spPr bwMode="auto">
            <a:xfrm>
              <a:off x="420475" y="1647892"/>
              <a:ext cx="216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340878" y="3780082"/>
              <a:ext cx="2464667" cy="1421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1" hangingPunct="1">
                <a:lnSpc>
                  <a:spcPct val="120000"/>
                </a:lnSpc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人扛着麻袋</a:t>
              </a:r>
              <a:r>
                <a:rPr lang="zh-CN" altLang="en-US" dirty="0" smtClean="0"/>
                <a:t>行走</a:t>
              </a:r>
              <a:r>
                <a:rPr lang="en-US" altLang="zh-CN" dirty="0" smtClean="0"/>
                <a:t>,</a:t>
              </a:r>
              <a:r>
                <a:rPr lang="zh-CN" altLang="en-US" dirty="0" smtClean="0"/>
                <a:t>肩膀</a:t>
              </a:r>
              <a:r>
                <a:rPr lang="zh-CN" altLang="en-US" dirty="0"/>
                <a:t>的支持力做功了吗？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464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239692" y="200210"/>
            <a:ext cx="2350304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二、功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的计算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86" t="41111" r="19317" b="18587"/>
          <a:stretch/>
        </p:blipFill>
        <p:spPr>
          <a:xfrm>
            <a:off x="3092240" y="3392333"/>
            <a:ext cx="3302351" cy="1667834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6" name="云形标注 5"/>
          <p:cNvSpPr/>
          <p:nvPr/>
        </p:nvSpPr>
        <p:spPr>
          <a:xfrm>
            <a:off x="189696" y="1149240"/>
            <a:ext cx="4301836" cy="2489251"/>
          </a:xfrm>
          <a:prstGeom prst="cloudCallout">
            <a:avLst>
              <a:gd name="adj1" fmla="val 17974"/>
              <a:gd name="adj2" fmla="val 52511"/>
            </a:avLst>
          </a:prstGeom>
          <a:solidFill>
            <a:srgbClr val="FFE3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我觉得功的大小应该与用力大小有关</a:t>
            </a:r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.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把一个重的物体搬到楼上，就应该比把一个轻的物体班上楼做功多些！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5496792" y="679569"/>
            <a:ext cx="3480955" cy="2958922"/>
          </a:xfrm>
          <a:prstGeom prst="cloudCallout">
            <a:avLst>
              <a:gd name="adj1" fmla="val -73855"/>
              <a:gd name="adj2" fmla="val 42679"/>
            </a:avLst>
          </a:prstGeom>
          <a:solidFill>
            <a:srgbClr val="FFE38B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我觉得功还应该与移动物体的距离有关，因为把同一个物体从一楼搬到二楼和搬到三楼做功也不一样！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3915" y="784085"/>
            <a:ext cx="979396" cy="462808"/>
            <a:chOff x="304173" y="305616"/>
            <a:chExt cx="805886" cy="741476"/>
          </a:xfrm>
        </p:grpSpPr>
        <p:sp>
          <p:nvSpPr>
            <p:cNvPr id="9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304173" y="305616"/>
              <a:ext cx="802898" cy="74147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414845" y="735790"/>
            <a:ext cx="508365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做功的多少和什么因素有关系呢？</a:t>
            </a: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937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2334</Words>
  <Application>Microsoft Office PowerPoint</Application>
  <PresentationFormat>全屏显示(16:9)</PresentationFormat>
  <Paragraphs>167</Paragraphs>
  <Slides>24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15</cp:revision>
  <dcterms:created xsi:type="dcterms:W3CDTF">2020-03-26T10:48:47Z</dcterms:created>
  <dcterms:modified xsi:type="dcterms:W3CDTF">2020-05-17T13:56:30Z</dcterms:modified>
</cp:coreProperties>
</file>